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7" r:id="rId13"/>
    <p:sldId id="268" r:id="rId14"/>
    <p:sldId id="269" r:id="rId15"/>
    <p:sldId id="270" r:id="rId16"/>
    <p:sldId id="281" r:id="rId17"/>
    <p:sldId id="282" r:id="rId18"/>
    <p:sldId id="263" r:id="rId19"/>
    <p:sldId id="260" r:id="rId20"/>
    <p:sldId id="264" r:id="rId21"/>
    <p:sldId id="261" r:id="rId22"/>
    <p:sldId id="267" r:id="rId23"/>
    <p:sldId id="266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2028-DDA0-4CB1-87E3-F37B41BFE3F6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3FF0-5CD8-4B5C-B398-9CA8B210A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3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592F3F-A473-4F6B-9669-0727133254D2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DCF9345-F7A9-4F58-AEA1-75014A8D9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376864" cy="107157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Садыкова З.Ф.,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методист ИМО УО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г.Казани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Инновационный проект. Технология проектирования образовательных проектов.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7048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0838"/>
            <a:ext cx="7776864" cy="465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188640"/>
            <a:ext cx="756825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1484784"/>
            <a:ext cx="77842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Типология проектов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9314190"/>
              </p:ext>
            </p:extLst>
          </p:nvPr>
        </p:nvGraphicFramePr>
        <p:xfrm>
          <a:off x="457200" y="714358"/>
          <a:ext cx="8579296" cy="550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5472608"/>
              </a:tblGrid>
              <a:tr h="42786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Типы проектов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преобразований</a:t>
                      </a:r>
                      <a:endParaRPr lang="ru-RU" dirty="0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Макропроект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Введение и реализация ФГОС на уровне образовательной организации</a:t>
                      </a:r>
                      <a:endParaRPr lang="ru-RU" sz="14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Модульный проект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Введение и реализация ФГОС на уровне образовательной организации на ступени дошкольного образования начальной школы, средней школы, старшей школы.</a:t>
                      </a:r>
                      <a:endParaRPr lang="ru-RU" sz="1400" dirty="0"/>
                    </a:p>
                  </a:txBody>
                  <a:tcPr/>
                </a:tc>
              </a:tr>
              <a:tr h="17726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Микропроект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Введение и реализация ФГОС , затрагивающего отд. из планируемых результатов реализации основной образовательной программы при интеграции результатов по  нескольким предметным областям</a:t>
                      </a:r>
                      <a:endParaRPr lang="ru-RU" sz="1400" dirty="0"/>
                    </a:p>
                  </a:txBody>
                  <a:tcPr/>
                </a:tc>
              </a:tr>
              <a:tr h="42786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Введение и реализация ФГОС , затрагивающего отд. из планируемых результатов реализации основной образовательной программы  в границах одной предметной области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/>
              <a:t>Макропроект</a:t>
            </a:r>
            <a:r>
              <a:rPr lang="ru-RU" dirty="0" smtClean="0"/>
              <a:t> — это целевая программа (крупный инвестиционный </a:t>
            </a:r>
            <a:r>
              <a:rPr lang="ru-RU" b="1" dirty="0" smtClean="0"/>
              <a:t>проект</a:t>
            </a:r>
            <a:r>
              <a:rPr lang="ru-RU" dirty="0" smtClean="0"/>
              <a:t>), содержащая совокупность взаимосвязанных </a:t>
            </a:r>
            <a:r>
              <a:rPr lang="ru-RU" b="1" dirty="0" smtClean="0"/>
              <a:t>проектов</a:t>
            </a:r>
            <a:r>
              <a:rPr lang="ru-RU" dirty="0" smtClean="0"/>
              <a:t>, объединенных общей целью, выделенными ресурсами и отпущенным на их выполнение временем.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Модульный проект - унифицированный, функционально законченный узел, оформленный как самостоятельное изделие</a:t>
            </a:r>
          </a:p>
          <a:p>
            <a:r>
              <a:rPr lang="ru-RU" dirty="0" smtClean="0"/>
              <a:t>Модульность – это принцип разделения сложной системы на отдельные части – модули.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/>
              <a:t>Микропроект</a:t>
            </a:r>
            <a:r>
              <a:rPr lang="ru-RU" dirty="0" smtClean="0"/>
              <a:t> — это чаще всего форма представления индивидуальной инициативы, получающей признание окружающих. </a:t>
            </a:r>
            <a:r>
              <a:rPr lang="ru-RU" b="1" dirty="0" err="1" smtClean="0"/>
              <a:t>Микропроект</a:t>
            </a:r>
            <a:r>
              <a:rPr lang="ru-RU" smtClean="0"/>
              <a:t> делается для себя и своих.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Индивидуальный проект</a:t>
            </a:r>
            <a:r>
              <a:rPr lang="ru-RU" dirty="0" smtClean="0"/>
              <a:t>- это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теоретическая работа, разработка предстоящей деятельности педагога и учеников. Педагогический проект ориентирован на инновацию, автор предлагает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пути в образовательном процессе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53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паспорта инновационного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1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Наименование проекта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2.Актуальность 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Цели и задачи проекта </a:t>
            </a: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3. Исходные  теоретические положения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4.Этапы,содержание ,методы деятельности, прогнозируемые результаты.</a:t>
            </a:r>
            <a:endParaRPr lang="ru-RU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5. Ресурсы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6. Мониторинг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7. Процедура оценивания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8.Календарный план с указанием сроков реализации, перечня конечной продукции (результатов)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9.Обоснование возможности реализации проекта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10.Решение органа самоуправления на участие в реализации проекта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11.Предложения по распространению и внедрению результатов проекта в массовую практику.</a:t>
            </a:r>
          </a:p>
          <a:p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12.Механизмы ресурсного обеспечения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3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900igr.net/datas/pedagogika/Metod-proektov/0013-013-Metod-proektov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643966" cy="58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Экспертный лист «Критерии оценки инновационных образовательных проектов»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600" b="1" u="sng" dirty="0" smtClean="0"/>
              <a:t>Показатели</a:t>
            </a:r>
          </a:p>
          <a:p>
            <a:pPr marL="0" indent="0">
              <a:buNone/>
            </a:pPr>
            <a:endParaRPr lang="ru-RU" sz="5600" b="1" u="sng" dirty="0" smtClean="0"/>
          </a:p>
          <a:p>
            <a:pPr marL="0" indent="0">
              <a:buNone/>
            </a:pPr>
            <a:r>
              <a:rPr lang="ru-RU" sz="5600" b="1" i="1" dirty="0" smtClean="0"/>
              <a:t>1. Характеристика инновационной направленности проекта</a:t>
            </a:r>
          </a:p>
          <a:p>
            <a:r>
              <a:rPr lang="ru-RU" sz="5600" dirty="0" smtClean="0"/>
              <a:t>Соответствует приоритетам государственной образовательной политики РФ, развивается в логике мировых образовательных процессов -5 баллов</a:t>
            </a:r>
          </a:p>
          <a:p>
            <a:r>
              <a:rPr lang="ru-RU" sz="5600" dirty="0" smtClean="0"/>
              <a:t>Соответствует приоритетам государственной образовательной политики РФ – 4</a:t>
            </a:r>
          </a:p>
          <a:p>
            <a:r>
              <a:rPr lang="ru-RU" sz="5600" dirty="0" smtClean="0"/>
              <a:t> Соответствует миссии образовательного учреждения -3 балла</a:t>
            </a:r>
          </a:p>
          <a:p>
            <a:r>
              <a:rPr lang="ru-RU" sz="5600" dirty="0" smtClean="0"/>
              <a:t>Проект носит инициативный характер – 2</a:t>
            </a:r>
          </a:p>
          <a:p>
            <a:r>
              <a:rPr lang="ru-RU" sz="5600" dirty="0" smtClean="0"/>
              <a:t>Проект не содержит инновационного потенциала – 1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Инновационный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4708"/>
            <a:ext cx="7941766" cy="48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1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Экспертный лист «Критерии оценки инновационных образовательных проектов»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i="1" dirty="0" smtClean="0"/>
              <a:t>2 .Научный уровень проекта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научная значимость, принципиальная новизна, мировой уровень ведущихся и планируемых научных исследований -5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научные результаты получены ранее, но не утратили актуальности. Ведутся прикладные исследования на мировом уровне- 4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Научные результаты имеют российский приоритет, прикладные исследования представляют интерес в России -3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Научный задел пока актуален для данного проекта -2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Собственного задела нет -1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Экспертный лист «Критерии оценки инновационных образовательных проектов»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i="1" dirty="0" smtClean="0"/>
              <a:t>3 . Технологический уровень (реализуемость и </a:t>
            </a:r>
            <a:r>
              <a:rPr lang="ru-RU" sz="2800" b="1" i="1" dirty="0" err="1" smtClean="0"/>
              <a:t>воспроизводимость</a:t>
            </a:r>
            <a:r>
              <a:rPr lang="ru-RU" sz="2800" b="1" i="1" dirty="0" smtClean="0"/>
              <a:t>)</a:t>
            </a:r>
          </a:p>
          <a:p>
            <a:r>
              <a:rPr lang="ru-RU" sz="2800" dirty="0" smtClean="0"/>
              <a:t>Имеются принципиальная новизна и оригинальность предлагаемых решений, наличие детального плана внедрения проекта, его </a:t>
            </a:r>
            <a:r>
              <a:rPr lang="ru-RU" sz="2800" dirty="0" err="1" smtClean="0"/>
              <a:t>операциональность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воспроизводимость</a:t>
            </a:r>
            <a:r>
              <a:rPr lang="ru-RU" sz="2800" dirty="0" smtClean="0"/>
              <a:t> в массовой практике -5</a:t>
            </a:r>
          </a:p>
          <a:p>
            <a:r>
              <a:rPr lang="ru-RU" sz="2800" dirty="0" smtClean="0"/>
              <a:t>Новизна предлагаемых решений носит субъективный характер. Наличие плана внедрения проекта и собственных условий для его реализации -4</a:t>
            </a:r>
          </a:p>
          <a:p>
            <a:r>
              <a:rPr lang="ru-RU" sz="2800" dirty="0" smtClean="0"/>
              <a:t>Недостаточная </a:t>
            </a:r>
            <a:r>
              <a:rPr lang="ru-RU" sz="2800" dirty="0" err="1" smtClean="0"/>
              <a:t>операциональность</a:t>
            </a:r>
            <a:r>
              <a:rPr lang="ru-RU" sz="2800" dirty="0" smtClean="0"/>
              <a:t> плана внедрения проекта, необходимость наличия особых условий для его реализации -3 </a:t>
            </a:r>
          </a:p>
          <a:p>
            <a:r>
              <a:rPr lang="ru-RU" sz="2800" dirty="0" smtClean="0"/>
              <a:t>Проект реализуем в конкретном ОУ -2</a:t>
            </a:r>
          </a:p>
          <a:p>
            <a:r>
              <a:rPr lang="ru-RU" sz="2800" dirty="0" smtClean="0"/>
              <a:t>План внедрения проекта отсутствует - 1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Экспертный </a:t>
            </a:r>
            <a:r>
              <a:rPr lang="ru-RU" sz="25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лист «Критерии оценки инновационных образовательных проектов»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Эффективная инновационная инфраструктура, интегрированная в экономическое пространство региона</a:t>
            </a:r>
          </a:p>
          <a:p>
            <a:r>
              <a:rPr lang="ru-RU" sz="1800" dirty="0" smtClean="0"/>
              <a:t>Наличие эффективной инновационной инфраструктуры, наличие двух и более компонентов, взаимосвязанных между собой- 5</a:t>
            </a:r>
          </a:p>
          <a:p>
            <a:r>
              <a:rPr lang="ru-RU" sz="1800" dirty="0" smtClean="0"/>
              <a:t>Наличие инновационной инфраструктуры, отсутствие системной интеграции в экономическое пространство региона -4</a:t>
            </a:r>
          </a:p>
          <a:p>
            <a:r>
              <a:rPr lang="ru-RU" sz="1800" dirty="0" smtClean="0"/>
              <a:t>Наличие отдельных элементов инновационной инфраструктуры -3</a:t>
            </a:r>
          </a:p>
          <a:p>
            <a:r>
              <a:rPr lang="ru-RU" sz="1800" dirty="0" smtClean="0"/>
              <a:t>Наличие отдельных элементов инновационной инфраструктуры, функционирующей только за счет внутренних ресурсов 2</a:t>
            </a:r>
          </a:p>
          <a:p>
            <a:r>
              <a:rPr lang="ru-RU" sz="1800" dirty="0" smtClean="0"/>
              <a:t>Отсутствие инновационной инфраструктуры 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Экспертный </a:t>
            </a:r>
            <a:r>
              <a:rPr lang="ru-RU" sz="31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лист «Критерии оценки инновационных образовательных проектов»</a:t>
            </a:r>
            <a:endParaRPr lang="ru-RU" sz="31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364373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r>
              <a:rPr lang="ru-RU" sz="1800" b="1" i="1" dirty="0" smtClean="0"/>
              <a:t>5 Система управления проектом</a:t>
            </a:r>
          </a:p>
          <a:p>
            <a:r>
              <a:rPr lang="ru-RU" sz="1800" dirty="0" smtClean="0"/>
              <a:t>Полнота всех функций управления проектом .Наличие инновационной стабильной системы управления проектом, наличие организаций-партнеров, участвующих в управлении проектом. – 5</a:t>
            </a:r>
          </a:p>
          <a:p>
            <a:r>
              <a:rPr lang="ru-RU" sz="1800" dirty="0" smtClean="0"/>
              <a:t>Наличие инновационной развивающейся системы управления проектом, наличие организаций-партнеров, участвующих в управлении проектом -4</a:t>
            </a:r>
          </a:p>
          <a:p>
            <a:r>
              <a:rPr lang="ru-RU" sz="1800" dirty="0" smtClean="0"/>
              <a:t>Наличие инновационной функционирующей системы управления проектом, ориентация на развитие проекта 33</a:t>
            </a:r>
          </a:p>
          <a:p>
            <a:r>
              <a:rPr lang="ru-RU" sz="1800" dirty="0" smtClean="0"/>
              <a:t>Наличие традиционной функционирующей системы управления проектом, нет ориентации на развитие проекта – 2</a:t>
            </a:r>
          </a:p>
          <a:p>
            <a:r>
              <a:rPr lang="ru-RU" sz="1800" dirty="0" smtClean="0"/>
              <a:t>Традиционная схема управления проектом, снижающая его инновационный потенциал- 1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Инновации (новшества)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848872" cy="45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2656"/>
            <a:ext cx="76802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8027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</a:t>
            </a:r>
            <a:r>
              <a:rPr lang="ru-RU" smtClean="0"/>
              <a:t>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0768"/>
            <a:ext cx="8371656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5621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753300" cy="44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332657"/>
            <a:ext cx="7676331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373560"/>
            <a:ext cx="7969250" cy="458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9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332657"/>
            <a:ext cx="7938839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9244"/>
            <a:ext cx="8212782" cy="483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687</TotalTime>
  <Words>631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Инновационный проект. Технология проектирования образовательных проектов.</vt:lpstr>
      <vt:lpstr>Инновационный проект</vt:lpstr>
      <vt:lpstr>Инновации (новшества)</vt:lpstr>
      <vt:lpstr>Презентация PowerPoint</vt:lpstr>
      <vt:lpstr>Этапы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Типология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паспорта инновационного проекта</vt:lpstr>
      <vt:lpstr>Презентация PowerPoint</vt:lpstr>
      <vt:lpstr>Экспертный лист «Критерии оценки инновационных образовательных проектов»</vt:lpstr>
      <vt:lpstr>Экспертный лист «Критерии оценки инновационных образовательных проектов»</vt:lpstr>
      <vt:lpstr>Экспертный лист «Критерии оценки инновационных образовательных проектов»</vt:lpstr>
      <vt:lpstr>  Экспертный лист «Критерии оценки инновационных образовательных проектов»</vt:lpstr>
      <vt:lpstr>   Экспертный лист «Критерии оценки инновационных образовательных проектов»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GYPNORION</cp:lastModifiedBy>
  <cp:revision>41</cp:revision>
  <cp:lastPrinted>2017-10-26T05:38:44Z</cp:lastPrinted>
  <dcterms:created xsi:type="dcterms:W3CDTF">2017-07-31T14:45:24Z</dcterms:created>
  <dcterms:modified xsi:type="dcterms:W3CDTF">2017-10-26T08:55:41Z</dcterms:modified>
</cp:coreProperties>
</file>